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0" r:id="rId3"/>
    <p:sldId id="289" r:id="rId4"/>
    <p:sldId id="294" r:id="rId5"/>
    <p:sldId id="295" r:id="rId6"/>
    <p:sldId id="296" r:id="rId7"/>
    <p:sldId id="293" r:id="rId8"/>
    <p:sldId id="297" r:id="rId9"/>
    <p:sldId id="291" r:id="rId10"/>
    <p:sldId id="29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432824BA-B378-409E-A10D-75AD56DF500A}">
          <p14:sldIdLst>
            <p14:sldId id="256"/>
            <p14:sldId id="290"/>
            <p14:sldId id="289"/>
            <p14:sldId id="294"/>
            <p14:sldId id="295"/>
            <p14:sldId id="296"/>
            <p14:sldId id="293"/>
            <p14:sldId id="297"/>
            <p14:sldId id="291"/>
            <p14:sldId id="29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"/>
          <c:y val="2.8402887139107616E-2"/>
          <c:w val="0.99141327458985939"/>
          <c:h val="0.88983259961468797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Готовы к школьному обучению</c:v>
                </c:pt>
              </c:strCache>
            </c:strRef>
          </c:tx>
          <c:dLbls>
            <c:txPr>
              <a:bodyPr/>
              <a:lstStyle/>
              <a:p>
                <a:pPr>
                  <a:defRPr sz="3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Городские ДОУ</c:v>
                </c:pt>
                <c:pt idx="1">
                  <c:v>Сельские ДОУ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58</c:v>
                </c:pt>
                <c:pt idx="1">
                  <c:v>48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Частично  готовы к школьному обучению</c:v>
                </c:pt>
              </c:strCache>
            </c:strRef>
          </c:tx>
          <c:dLbls>
            <c:txPr>
              <a:bodyPr/>
              <a:lstStyle/>
              <a:p>
                <a:pPr>
                  <a:defRPr sz="3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Городские ДОУ</c:v>
                </c:pt>
                <c:pt idx="1">
                  <c:v>Сельские ДОУ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</c:v>
                </c:pt>
                <c:pt idx="1">
                  <c:v>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готовы к школьному обучению</c:v>
                </c:pt>
              </c:strCache>
            </c:strRef>
          </c:tx>
          <c:dLbls>
            <c:txPr>
              <a:bodyPr/>
              <a:lstStyle/>
              <a:p>
                <a:pPr>
                  <a:defRPr sz="3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Городские ДОУ</c:v>
                </c:pt>
                <c:pt idx="1">
                  <c:v>Сельские ДОУ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20</c:v>
                </c:pt>
                <c:pt idx="1">
                  <c:v>29</c:v>
                </c:pt>
              </c:numCache>
            </c:numRef>
          </c:val>
        </c:ser>
        <c:shape val="cylinder"/>
        <c:axId val="57616640"/>
        <c:axId val="57643008"/>
        <c:axId val="0"/>
      </c:bar3DChart>
      <c:catAx>
        <c:axId val="57616640"/>
        <c:scaling>
          <c:orientation val="minMax"/>
        </c:scaling>
        <c:axPos val="b"/>
        <c:tickLblPos val="nextTo"/>
        <c:crossAx val="57643008"/>
        <c:crosses val="autoZero"/>
        <c:auto val="1"/>
        <c:lblAlgn val="ctr"/>
        <c:lblOffset val="100"/>
      </c:catAx>
      <c:valAx>
        <c:axId val="57643008"/>
        <c:scaling>
          <c:orientation val="minMax"/>
        </c:scaling>
        <c:delete val="1"/>
        <c:axPos val="l"/>
        <c:numFmt formatCode="General" sourceLinked="1"/>
        <c:tickLblPos val="none"/>
        <c:crossAx val="57616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7975088647559926"/>
          <c:y val="0"/>
          <c:w val="0.72024911352440091"/>
          <c:h val="0.1697008877888157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7910350333158299E-2"/>
          <c:y val="5.2998692767552362E-2"/>
          <c:w val="0.936617341624015"/>
          <c:h val="0.6461368067306353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Готовы к школьному обучению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Д/с "Ромашка"</c:v>
                </c:pt>
                <c:pt idx="1">
                  <c:v>Д/с "Зайчик"</c:v>
                </c:pt>
                <c:pt idx="2">
                  <c:v>Д/с "Петушок"</c:v>
                </c:pt>
                <c:pt idx="3">
                  <c:v>Д/с "Березка"</c:v>
                </c:pt>
                <c:pt idx="4">
                  <c:v>Д/с "Солнышко"</c:v>
                </c:pt>
                <c:pt idx="5">
                  <c:v>Д/с "Пчелка"</c:v>
                </c:pt>
                <c:pt idx="6">
                  <c:v>АНОШ №4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56</c:v>
                </c:pt>
                <c:pt idx="1">
                  <c:v>50</c:v>
                </c:pt>
                <c:pt idx="2">
                  <c:v>65</c:v>
                </c:pt>
                <c:pt idx="3">
                  <c:v>56</c:v>
                </c:pt>
                <c:pt idx="4">
                  <c:v>76</c:v>
                </c:pt>
                <c:pt idx="5">
                  <c:v>45</c:v>
                </c:pt>
                <c:pt idx="6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Частично готовы к школьному обучению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Д/с "Ромашка"</c:v>
                </c:pt>
                <c:pt idx="1">
                  <c:v>Д/с "Зайчик"</c:v>
                </c:pt>
                <c:pt idx="2">
                  <c:v>Д/с "Петушок"</c:v>
                </c:pt>
                <c:pt idx="3">
                  <c:v>Д/с "Березка"</c:v>
                </c:pt>
                <c:pt idx="4">
                  <c:v>Д/с "Солнышко"</c:v>
                </c:pt>
                <c:pt idx="5">
                  <c:v>Д/с "Пчелка"</c:v>
                </c:pt>
                <c:pt idx="6">
                  <c:v>АНОШ №4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22</c:v>
                </c:pt>
                <c:pt idx="1">
                  <c:v>20</c:v>
                </c:pt>
                <c:pt idx="2">
                  <c:v>14</c:v>
                </c:pt>
                <c:pt idx="3">
                  <c:v>16</c:v>
                </c:pt>
                <c:pt idx="4">
                  <c:v>21</c:v>
                </c:pt>
                <c:pt idx="5">
                  <c:v>22</c:v>
                </c:pt>
                <c:pt idx="6">
                  <c:v>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готовы к школьному обучению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Лист1!$A$2:$A$8</c:f>
              <c:strCache>
                <c:ptCount val="7"/>
                <c:pt idx="0">
                  <c:v>Д/с "Ромашка"</c:v>
                </c:pt>
                <c:pt idx="1">
                  <c:v>Д/с "Зайчик"</c:v>
                </c:pt>
                <c:pt idx="2">
                  <c:v>Д/с "Петушок"</c:v>
                </c:pt>
                <c:pt idx="3">
                  <c:v>Д/с "Березка"</c:v>
                </c:pt>
                <c:pt idx="4">
                  <c:v>Д/с "Солнышко"</c:v>
                </c:pt>
                <c:pt idx="5">
                  <c:v>Д/с "Пчелка"</c:v>
                </c:pt>
                <c:pt idx="6">
                  <c:v>АНОШ №4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22</c:v>
                </c:pt>
                <c:pt idx="1">
                  <c:v>30</c:v>
                </c:pt>
                <c:pt idx="2">
                  <c:v>21</c:v>
                </c:pt>
                <c:pt idx="3">
                  <c:v>28</c:v>
                </c:pt>
                <c:pt idx="4">
                  <c:v>3</c:v>
                </c:pt>
                <c:pt idx="5">
                  <c:v>33</c:v>
                </c:pt>
                <c:pt idx="6">
                  <c:v>21</c:v>
                </c:pt>
              </c:numCache>
            </c:numRef>
          </c:val>
        </c:ser>
        <c:axId val="61507456"/>
        <c:axId val="61960576"/>
      </c:barChart>
      <c:catAx>
        <c:axId val="61507456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19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1960576"/>
        <c:crosses val="autoZero"/>
        <c:auto val="1"/>
        <c:lblAlgn val="ctr"/>
        <c:lblOffset val="100"/>
      </c:catAx>
      <c:valAx>
        <c:axId val="61960576"/>
        <c:scaling>
          <c:orientation val="minMax"/>
        </c:scaling>
        <c:delete val="1"/>
        <c:axPos val="l"/>
        <c:numFmt formatCode="General" sourceLinked="1"/>
        <c:tickLblPos val="none"/>
        <c:crossAx val="61507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1462881486047514E-2"/>
          <c:y val="0"/>
          <c:w val="0.53965091062762205"/>
          <c:h val="0.10327225546367869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"/>
          <c:y val="9.2075156527766117E-3"/>
          <c:w val="1"/>
          <c:h val="0.532259203708433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Lbls>
            <c:txPr>
              <a:bodyPr/>
              <a:lstStyle/>
              <a:p>
                <a:pPr>
                  <a:defRPr sz="28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Саморегуляция</c:v>
                </c:pt>
                <c:pt idx="1">
                  <c:v>Зрительно-моторная координация</c:v>
                </c:pt>
                <c:pt idx="2">
                  <c:v>Внимание</c:v>
                </c:pt>
                <c:pt idx="3">
                  <c:v>Мыслительная деятельность</c:v>
                </c:pt>
                <c:pt idx="4">
                  <c:v>Математические представления</c:v>
                </c:pt>
                <c:pt idx="5">
                  <c:v>Звуко-буквенный анализ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60</c:v>
                </c:pt>
                <c:pt idx="1">
                  <c:v>44</c:v>
                </c:pt>
                <c:pt idx="2">
                  <c:v>38</c:v>
                </c:pt>
                <c:pt idx="3">
                  <c:v>33</c:v>
                </c:pt>
                <c:pt idx="4">
                  <c:v>4</c:v>
                </c:pt>
                <c:pt idx="5">
                  <c:v>4</c:v>
                </c:pt>
              </c:numCache>
            </c:numRef>
          </c:val>
        </c:ser>
        <c:shape val="cylinder"/>
        <c:axId val="64637184"/>
        <c:axId val="64647168"/>
        <c:axId val="0"/>
      </c:bar3DChart>
      <c:catAx>
        <c:axId val="64637184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4647168"/>
        <c:crosses val="autoZero"/>
        <c:auto val="1"/>
        <c:lblAlgn val="ctr"/>
        <c:lblOffset val="100"/>
      </c:catAx>
      <c:valAx>
        <c:axId val="64647168"/>
        <c:scaling>
          <c:orientation val="minMax"/>
        </c:scaling>
        <c:delete val="1"/>
        <c:axPos val="l"/>
        <c:numFmt formatCode="General" sourceLinked="1"/>
        <c:tickLblPos val="none"/>
        <c:crossAx val="646371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16C2CB4-18CB-454B-A7E3-AA5488161AEB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8A52B7B-2EF6-47E0-AB70-B59889354D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748464" cy="602128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Августовская конференция педагогических работников Алексеевского муниципального района Республики Татарстан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сопровождение ребенка в условиях реализации ФГОС»</a:t>
            </a:r>
            <a:br>
              <a:rPr lang="ru-RU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МБОУ АСОШ №3 </a:t>
            </a:r>
            <a:b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Г.С. Боровикова </a:t>
            </a:r>
            <a:b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Бакараева</a:t>
            </a:r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О.И.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1875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2017-2018 учебный год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462744" cy="5328592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диагностический инструментарий для Мониторинга УУД для детей 3, 5 лет, младших школьников и апробировать его в январе 2018 года;</a:t>
            </a: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диагностический инструментарий для выявления способных и одаренных детей и апробировать его в январе 2018г;</a:t>
            </a: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на основе мониторинга базу данных по уровню развития каждого ребенка;</a:t>
            </a: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комплекс занятий с диагностическим инструментарием по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профиориентации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учащихся 7-11 классов;</a:t>
            </a: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программу «Жить здорово!» в образовательные организации района;</a:t>
            </a: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работу по повышению психологической грамотности родителей, используя интерактивные формы работы.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6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410136" cy="4830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создания Службы: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09.01.2017г.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обеспечение: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педагог-психолог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Бакараева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О.И. 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квалификационная категория, стаж работы- 4 года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Кривова И.В.,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квалификационная  категория,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лет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Козлова Н.В.,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квалификационная категория,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Сергевнина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Алексеевское, ул. Некрасова, д. 38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0647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147248" cy="6424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за 1, 2 квартал 2017г.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838625928"/>
              </p:ext>
            </p:extLst>
          </p:nvPr>
        </p:nvGraphicFramePr>
        <p:xfrm>
          <a:off x="-1" y="1022750"/>
          <a:ext cx="9144000" cy="5316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7353"/>
                <a:gridCol w="1351808"/>
                <a:gridCol w="477108"/>
                <a:gridCol w="1987731"/>
              </a:tblGrid>
              <a:tr h="68574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работы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услуг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Охват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(количество человек)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деятельность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Психодиагностика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288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Коррекционно-развивающие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Профилактическая работа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Просветительская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работа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Логопедическая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7594">
                <a:tc gridSpan="3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обследованных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детей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7594">
                <a:tc gridSpan="3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нуждающихся в коррекции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7594">
                <a:tc gridSpan="3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проведенных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7594">
                <a:tc gridSpan="3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занимающихся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детей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9562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стартовой готовности к школе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43608" y="1196752"/>
            <a:ext cx="7762064" cy="49022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Диагностируется: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Зрительно-моторная координация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Математические представления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Мыслительная деятельность</a:t>
            </a: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Звуко-буквенный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анализ</a:t>
            </a: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Саморегуляция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85794"/>
            <a:ext cx="8247860" cy="98702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Протестировано 206 детей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2348880"/>
            <a:ext cx="8266120" cy="375016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Сельские ДОУ- 73 ребенка</a:t>
            </a:r>
          </a:p>
          <a:p>
            <a:pPr algn="ctr"/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Городские ДОУ- 133 ребенка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мониторинга готовности к школе по району (в %)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754787342"/>
              </p:ext>
            </p:extLst>
          </p:nvPr>
        </p:nvGraphicFramePr>
        <p:xfrm>
          <a:off x="301624" y="980728"/>
          <a:ext cx="8518847" cy="5118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56640" cy="86409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мониторинга стартовой готовности к школе</a:t>
            </a:r>
            <a:b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Алексеевское)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466001145"/>
              </p:ext>
            </p:extLst>
          </p:nvPr>
        </p:nvGraphicFramePr>
        <p:xfrm>
          <a:off x="0" y="1052737"/>
          <a:ext cx="9115087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512624" cy="89614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«Западающие» направления работы ДОУ  по району 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детей к школе (%)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631332353"/>
              </p:ext>
            </p:extLst>
          </p:nvPr>
        </p:nvGraphicFramePr>
        <p:xfrm>
          <a:off x="251520" y="1052736"/>
          <a:ext cx="889248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E:\Августовка\29.08.2017\images.jpg"/>
          <p:cNvPicPr>
            <a:picLocks noChangeAspect="1" noChangeArrowheads="1"/>
          </p:cNvPicPr>
          <p:nvPr/>
        </p:nvPicPr>
        <p:blipFill>
          <a:blip r:embed="rId2" cstate="print"/>
          <a:srcRect b="6937"/>
          <a:stretch>
            <a:fillRect/>
          </a:stretch>
        </p:blipFill>
        <p:spPr bwMode="auto">
          <a:xfrm>
            <a:off x="17585" y="-13239"/>
            <a:ext cx="9126415" cy="63945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512624" cy="608112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десант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542" r="808" b="25177"/>
          <a:stretch/>
        </p:blipFill>
        <p:spPr>
          <a:xfrm>
            <a:off x="4629936" y="1052736"/>
            <a:ext cx="4071281" cy="210193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039"/>
          <a:stretch/>
        </p:blipFill>
        <p:spPr>
          <a:xfrm>
            <a:off x="198768" y="4509120"/>
            <a:ext cx="4256597" cy="22015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895" r="4351"/>
          <a:stretch/>
        </p:blipFill>
        <p:spPr>
          <a:xfrm>
            <a:off x="4469618" y="2708920"/>
            <a:ext cx="4225772" cy="23891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41" y="4218880"/>
            <a:ext cx="4439072" cy="24935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36" y="1165274"/>
            <a:ext cx="4273605" cy="24006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312" r="386" b="19177"/>
          <a:stretch/>
        </p:blipFill>
        <p:spPr>
          <a:xfrm>
            <a:off x="172436" y="2708920"/>
            <a:ext cx="4297182" cy="1925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6997082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2533</TotalTime>
  <Words>276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 Августовская конференция педагогических работников Алексеевского муниципального района Республики Татарстан  «Психологическое сопровождение ребенка в условиях реализации ФГОС»    Педагог-психолог МБОУ АСОШ №3  им. Г.С. Боровикова  Бакараева О.И.</vt:lpstr>
      <vt:lpstr>Информационная справка</vt:lpstr>
      <vt:lpstr>Результативность работы за 1, 2 квартал 2017г.</vt:lpstr>
      <vt:lpstr>Мониторинг стартовой готовности к школе</vt:lpstr>
      <vt:lpstr>Протестировано 206 детей</vt:lpstr>
      <vt:lpstr>Результаты мониторинга готовности к школе по району (в %)</vt:lpstr>
      <vt:lpstr>Результаты мониторинга стартовой готовности к школе  ( п.г.т. Алексеевское)</vt:lpstr>
      <vt:lpstr>«Западающие» направления работы ДОУ  по району  при подготовке детей к школе (%)</vt:lpstr>
      <vt:lpstr>Психологический десант</vt:lpstr>
      <vt:lpstr>Задачи на 2017-2018 учебный год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Психолого- педагогической службы за 1 квартал 2017 года</dc:title>
  <dc:creator>ольга</dc:creator>
  <cp:lastModifiedBy>Comp</cp:lastModifiedBy>
  <cp:revision>92</cp:revision>
  <dcterms:created xsi:type="dcterms:W3CDTF">2017-04-12T08:39:43Z</dcterms:created>
  <dcterms:modified xsi:type="dcterms:W3CDTF">2017-08-23T04:54:11Z</dcterms:modified>
</cp:coreProperties>
</file>